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83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69" r:id="rId35"/>
    <p:sldId id="471" r:id="rId36"/>
    <p:sldId id="472" r:id="rId37"/>
    <p:sldId id="473" r:id="rId38"/>
    <p:sldId id="474" r:id="rId39"/>
    <p:sldId id="475" r:id="rId40"/>
    <p:sldId id="452" r:id="rId41"/>
    <p:sldId id="438" r:id="rId42"/>
    <p:sldId id="451" r:id="rId43"/>
    <p:sldId id="453" r:id="rId44"/>
    <p:sldId id="454" r:id="rId45"/>
    <p:sldId id="450" r:id="rId46"/>
    <p:sldId id="477" r:id="rId47"/>
    <p:sldId id="476" r:id="rId48"/>
    <p:sldId id="479" r:id="rId49"/>
    <p:sldId id="480" r:id="rId50"/>
    <p:sldId id="481" r:id="rId51"/>
    <p:sldId id="478" r:id="rId52"/>
    <p:sldId id="463" r:id="rId53"/>
    <p:sldId id="464" r:id="rId54"/>
    <p:sldId id="465" r:id="rId55"/>
    <p:sldId id="466" r:id="rId56"/>
    <p:sldId id="467" r:id="rId57"/>
    <p:sldId id="468" r:id="rId58"/>
    <p:sldId id="422" r:id="rId59"/>
    <p:sldId id="367" r:id="rId60"/>
    <p:sldId id="371" r:id="rId61"/>
    <p:sldId id="373" r:id="rId62"/>
    <p:sldId id="372" r:id="rId63"/>
    <p:sldId id="374" r:id="rId64"/>
    <p:sldId id="370" r:id="rId65"/>
    <p:sldId id="375" r:id="rId66"/>
    <p:sldId id="408" r:id="rId67"/>
    <p:sldId id="409" r:id="rId68"/>
    <p:sldId id="366" r:id="rId69"/>
    <p:sldId id="412" r:id="rId70"/>
    <p:sldId id="423" r:id="rId71"/>
    <p:sldId id="365" r:id="rId72"/>
    <p:sldId id="457" r:id="rId73"/>
    <p:sldId id="456" r:id="rId74"/>
    <p:sldId id="459" r:id="rId75"/>
    <p:sldId id="362" r:id="rId76"/>
    <p:sldId id="355" r:id="rId77"/>
    <p:sldId id="460" r:id="rId78"/>
    <p:sldId id="462" r:id="rId79"/>
    <p:sldId id="482" r:id="rId80"/>
    <p:sldId id="444" r:id="rId81"/>
    <p:sldId id="443" r:id="rId8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110" d="100"/>
          <a:sy n="110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2759826"/>
            <a:ext cx="7382512" cy="3366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773978"/>
            <a:ext cx="7382512" cy="2352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189615"/>
            <a:ext cx="7382512" cy="19365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63439"/>
            <a:ext cx="7382512" cy="1462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1C906-5019-4577-83E1-55CC98EC8BF0}"/>
              </a:ext>
            </a:extLst>
          </p:cNvPr>
          <p:cNvSpPr/>
          <p:nvPr/>
        </p:nvSpPr>
        <p:spPr>
          <a:xfrm>
            <a:off x="335360" y="2246812"/>
            <a:ext cx="8399337" cy="38793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2847702"/>
            <a:ext cx="8399337" cy="32784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3317966"/>
            <a:ext cx="8399337" cy="2808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4D42D-B99E-498A-9D71-208E275370A6}"/>
              </a:ext>
            </a:extLst>
          </p:cNvPr>
          <p:cNvSpPr/>
          <p:nvPr/>
        </p:nvSpPr>
        <p:spPr>
          <a:xfrm>
            <a:off x="9935013" y="192823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5400000">
            <a:off x="9494400" y="4109002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4101737"/>
            <a:ext cx="8399337" cy="2024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927274" y="45438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057669" y="3666309"/>
            <a:ext cx="1673225" cy="1669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B9FD5-911C-4DEB-A83A-EC79A1A78FCA}"/>
              </a:ext>
            </a:extLst>
          </p:cNvPr>
          <p:cNvSpPr/>
          <p:nvPr/>
        </p:nvSpPr>
        <p:spPr>
          <a:xfrm rot="10800000">
            <a:off x="9057670" y="1925269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9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irregular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1,2 and 4 of row 3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 and 4 of rows 2,3 and 5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9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25CB-4238-4669-8C80-D6F3FA7E385C}"/>
              </a:ext>
            </a:extLst>
          </p:cNvPr>
          <p:cNvSpPr/>
          <p:nvPr/>
        </p:nvSpPr>
        <p:spPr>
          <a:xfrm>
            <a:off x="335360" y="3257006"/>
            <a:ext cx="7746194" cy="28691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23606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EE3636-7725-450C-BD6F-DEACC17E1B1F}"/>
              </a:ext>
            </a:extLst>
          </p:cNvPr>
          <p:cNvSpPr/>
          <p:nvPr/>
        </p:nvSpPr>
        <p:spPr>
          <a:xfrm>
            <a:off x="335360" y="4153989"/>
            <a:ext cx="7746194" cy="19721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7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4598126"/>
            <a:ext cx="7746194" cy="1528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8276496" y="3252918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61891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068389"/>
            <a:ext cx="7746194" cy="105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238112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495109"/>
            <a:ext cx="7746194" cy="631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325529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6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173D8919-0462-4D4D-A7BE-2B6D00EC7045}"/>
              </a:ext>
            </a:extLst>
          </p:cNvPr>
          <p:cNvGraphicFramePr>
            <a:graphicFrameLocks noGrp="1"/>
          </p:cNvGraphicFramePr>
          <p:nvPr/>
        </p:nvGraphicFramePr>
        <p:xfrm>
          <a:off x="10919282" y="1491298"/>
          <a:ext cx="720000" cy="43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9028444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4582326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380794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0E2208-C425-4608-9425-B09EA0AE83C0}"/>
              </a:ext>
            </a:extLst>
          </p:cNvPr>
          <p:cNvCxnSpPr>
            <a:cxnSpLocks/>
          </p:cNvCxnSpPr>
          <p:nvPr/>
        </p:nvCxnSpPr>
        <p:spPr>
          <a:xfrm>
            <a:off x="10222430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1186593"/>
            <a:ext cx="8351440" cy="49395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67682"/>
              </p:ext>
            </p:extLst>
          </p:nvPr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2144684"/>
            <a:ext cx="8351440" cy="3981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F767-2447-4FFE-9AB7-5E615E3A9744}"/>
              </a:ext>
            </a:extLst>
          </p:cNvPr>
          <p:cNvSpPr/>
          <p:nvPr/>
        </p:nvSpPr>
        <p:spPr>
          <a:xfrm>
            <a:off x="10805062" y="238278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3174784"/>
            <a:ext cx="8351440" cy="29513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3251162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5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4043162"/>
            <a:ext cx="8351440" cy="2083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50006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5124450"/>
            <a:ext cx="8351440" cy="10017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10805062" y="1508865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71176-86C3-413A-B3B7-7C5E8C7E359E}"/>
              </a:ext>
            </a:extLst>
          </p:cNvPr>
          <p:cNvSpPr/>
          <p:nvPr/>
        </p:nvSpPr>
        <p:spPr>
          <a:xfrm>
            <a:off x="10805062" y="3252917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A7874C-D0EB-4EB5-AB5A-AFBC0A727141}"/>
              </a:ext>
            </a:extLst>
          </p:cNvPr>
          <p:cNvSpPr/>
          <p:nvPr/>
        </p:nvSpPr>
        <p:spPr>
          <a:xfrm>
            <a:off x="10805062" y="4997062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9935013" y="2380261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A1DC2-31A7-4567-90CC-8CAF1DB3A190}"/>
              </a:ext>
            </a:extLst>
          </p:cNvPr>
          <p:cNvSpPr/>
          <p:nvPr/>
        </p:nvSpPr>
        <p:spPr>
          <a:xfrm rot="5400000">
            <a:off x="9494400" y="4561033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Array and 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96754"/>
            <a:ext cx="11521281" cy="4929411"/>
          </a:xfrm>
        </p:spPr>
        <p:txBody>
          <a:bodyPr/>
          <a:lstStyle/>
          <a:p>
            <a:r>
              <a:rPr lang="en-GB" dirty="0"/>
              <a:t>Perform an operation on all elements of an array in one go</a:t>
            </a:r>
          </a:p>
          <a:p>
            <a:pPr lvl="1"/>
            <a:r>
              <a:rPr lang="en-GB" dirty="0"/>
              <a:t>Offer massive speed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E38FD-7BD4-4677-8052-23A8F383F539}"/>
              </a:ext>
            </a:extLst>
          </p:cNvPr>
          <p:cNvSpPr txBox="1">
            <a:spLocks/>
          </p:cNvSpPr>
          <p:nvPr/>
        </p:nvSpPr>
        <p:spPr>
          <a:xfrm>
            <a:off x="6096000" y="2365712"/>
            <a:ext cx="5760640" cy="33414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Follow rules of linear algebra</a:t>
            </a:r>
          </a:p>
          <a:p>
            <a:pPr lvl="1"/>
            <a:r>
              <a:rPr lang="en-GB" dirty="0"/>
              <a:t>Only for vectors (1D) and matrices (2D)</a:t>
            </a:r>
          </a:p>
          <a:p>
            <a:pPr lvl="1"/>
            <a:r>
              <a:rPr lang="en-GB" dirty="0"/>
              <a:t>Use normal operator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^</a:t>
            </a:r>
          </a:p>
          <a:p>
            <a:pPr lvl="2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4F460E-0A79-405E-B8BB-0D38396A414A}"/>
              </a:ext>
            </a:extLst>
          </p:cNvPr>
          <p:cNvSpPr txBox="1">
            <a:spLocks/>
          </p:cNvSpPr>
          <p:nvPr/>
        </p:nvSpPr>
        <p:spPr>
          <a:xfrm>
            <a:off x="335359" y="2365712"/>
            <a:ext cx="5846365" cy="3335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Array operations</a:t>
            </a:r>
          </a:p>
          <a:p>
            <a:pPr lvl="1"/>
            <a:r>
              <a:rPr lang="en-GB" dirty="0"/>
              <a:t>Operate element-by-element</a:t>
            </a:r>
          </a:p>
          <a:p>
            <a:pPr lvl="1"/>
            <a:r>
              <a:rPr lang="en-GB" dirty="0"/>
              <a:t>Can be applied on ND arrays</a:t>
            </a:r>
          </a:p>
          <a:p>
            <a:pPr lvl="1"/>
            <a:r>
              <a:rPr lang="en-GB" dirty="0"/>
              <a:t>Some math operators preceded by </a:t>
            </a:r>
            <a:r>
              <a:rPr lang="en-GB" i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.*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./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.^</a:t>
            </a:r>
          </a:p>
          <a:p>
            <a:pPr lvl="1"/>
            <a:r>
              <a:rPr lang="en-GB" dirty="0"/>
              <a:t>Can do logical tests (e.g. </a:t>
            </a:r>
            <a:r>
              <a:rPr lang="en-GB" i="1" dirty="0">
                <a:solidFill>
                  <a:schemeClr val="accent1"/>
                </a:solidFill>
              </a:rPr>
              <a:t>&gt;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&lt;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==</a:t>
            </a:r>
            <a:r>
              <a:rPr lang="en-GB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EFCD6F-F88E-416C-AB52-5FFAEF662E5B}"/>
              </a:ext>
            </a:extLst>
          </p:cNvPr>
          <p:cNvSpPr txBox="1">
            <a:spLocks/>
          </p:cNvSpPr>
          <p:nvPr/>
        </p:nvSpPr>
        <p:spPr>
          <a:xfrm>
            <a:off x="335360" y="119675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C335D-A335-4D15-A976-58DEEA07E421}"/>
              </a:ext>
            </a:extLst>
          </p:cNvPr>
          <p:cNvSpPr txBox="1">
            <a:spLocks/>
          </p:cNvSpPr>
          <p:nvPr/>
        </p:nvSpPr>
        <p:spPr>
          <a:xfrm>
            <a:off x="4176560" y="1196754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multiplication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71F9A-2A63-4A84-AE27-1BFF785EC62C}"/>
              </a:ext>
            </a:extLst>
          </p:cNvPr>
          <p:cNvSpPr txBox="1">
            <a:spLocks/>
          </p:cNvSpPr>
          <p:nvPr/>
        </p:nvSpPr>
        <p:spPr>
          <a:xfrm>
            <a:off x="8015442" y="119675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 on array subsets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B61AD6-7724-4CAA-A5C8-E642DD9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6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66948-3D1E-4B43-8F68-0219F307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4602B-9C5D-4EE5-8131-5FEE1484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82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5DE18D-D8ED-491A-90A7-ECAD175733BE}"/>
              </a:ext>
            </a:extLst>
          </p:cNvPr>
          <p:cNvSpPr/>
          <p:nvPr/>
        </p:nvSpPr>
        <p:spPr>
          <a:xfrm>
            <a:off x="1294376" y="4768269"/>
            <a:ext cx="1744099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465D70-FE05-47EC-90AD-E3C34D502097}"/>
              </a:ext>
            </a:extLst>
          </p:cNvPr>
          <p:cNvSpPr/>
          <p:nvPr/>
        </p:nvSpPr>
        <p:spPr>
          <a:xfrm>
            <a:off x="4977376" y="4766908"/>
            <a:ext cx="182982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24E73-A0A5-4E8C-80CD-2B0E6EF5CB65}"/>
              </a:ext>
            </a:extLst>
          </p:cNvPr>
          <p:cNvSpPr/>
          <p:nvPr/>
        </p:nvSpPr>
        <p:spPr>
          <a:xfrm>
            <a:off x="8819126" y="4766909"/>
            <a:ext cx="250927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ACAB6-2D53-4557-ABA6-83742C8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 operations offer massive speed improvements</a:t>
            </a:r>
          </a:p>
          <a:p>
            <a:pPr lvl="1"/>
            <a:r>
              <a:rPr lang="en-GB" dirty="0"/>
              <a:t>Adding two 3000 x 3000 element arrays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E6789-45C0-4ACA-93BE-4C592A0A7349}"/>
              </a:ext>
            </a:extLst>
          </p:cNvPr>
          <p:cNvSpPr txBox="1">
            <a:spLocks/>
          </p:cNvSpPr>
          <p:nvPr/>
        </p:nvSpPr>
        <p:spPr>
          <a:xfrm>
            <a:off x="335360" y="236864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loops</a:t>
            </a:r>
          </a:p>
          <a:p>
            <a:pPr lvl="1"/>
            <a:r>
              <a:rPr lang="en-GB" sz="2400" dirty="0"/>
              <a:t>Time = 0.496 s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AFDCA-20FE-4944-A3E2-077F85EBE443}"/>
              </a:ext>
            </a:extLst>
          </p:cNvPr>
          <p:cNvSpPr txBox="1">
            <a:spLocks/>
          </p:cNvSpPr>
          <p:nvPr/>
        </p:nvSpPr>
        <p:spPr>
          <a:xfrm>
            <a:off x="6096000" y="236864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array operations</a:t>
            </a:r>
          </a:p>
          <a:p>
            <a:pPr lvl="1"/>
            <a:r>
              <a:rPr lang="en-GB" sz="2400" dirty="0"/>
              <a:t>Time = 0.046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3E28-833D-400C-9F21-F4431B3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1260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3848"/>
            <a:ext cx="9022732" cy="2951606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Multiplying arrays together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Use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randi</a:t>
              </a:r>
              <a:r>
                <a:rPr lang="en-GB" sz="2000" dirty="0"/>
                <a:t> to create a pair of random integer 2D arrays with 4 rows and 3 columns.  Values should be in the range 0-10.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Apply an element-wise multiplication and store the output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output array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has built-in functions for image loading/saving</a:t>
            </a:r>
          </a:p>
          <a:p>
            <a:endParaRPr lang="en-GB" sz="1200" dirty="0"/>
          </a:p>
          <a:p>
            <a:r>
              <a:rPr lang="en-GB" dirty="0"/>
              <a:t>Load generic formats (TIFF, JPEG, BMP, PNG) using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endParaRPr lang="en-GB" i="1" dirty="0">
              <a:solidFill>
                <a:schemeClr val="accent1"/>
              </a:solidFill>
            </a:endParaRPr>
          </a:p>
          <a:p>
            <a:pPr marL="457200" lvl="1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(‘Z:\Stephen\Courses\MATLAB\ExampleImage.png’);</a:t>
            </a:r>
          </a:p>
          <a:p>
            <a:pPr lvl="1"/>
            <a:endParaRPr lang="en-GB" sz="1200" dirty="0"/>
          </a:p>
          <a:p>
            <a:r>
              <a:rPr lang="en-GB" dirty="0"/>
              <a:t>Can also handle multipage TIFFs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slice_1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(‘Z:\Stephen\Courses\MATLAB\StackImage.tif’,1);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slice_2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(‘Z:\Stephen\Courses\MATLAB\StackImage.tif’,2);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dirty="0"/>
              <a:t>For proprietary image formats we can use </a:t>
            </a:r>
            <a:r>
              <a:rPr lang="en-GB" dirty="0" err="1"/>
              <a:t>BioFormats</a:t>
            </a:r>
            <a:r>
              <a:rPr lang="en-GB" dirty="0"/>
              <a:t> Reader</a:t>
            </a:r>
          </a:p>
          <a:p>
            <a:pPr lvl="1"/>
            <a:r>
              <a:rPr lang="en-GB" dirty="0"/>
              <a:t>We will cover this in Session 3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Similarly, we can save images using 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endParaRPr lang="en-GB" sz="1200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MATLAB chooses the format based on the specified extension</a:t>
            </a:r>
          </a:p>
          <a:p>
            <a:pPr lvl="2"/>
            <a:r>
              <a:rPr lang="en-GB" dirty="0"/>
              <a:t>Saving TIFF: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</a:t>
            </a:r>
            <a:r>
              <a:rPr lang="en-GB" i="1" dirty="0" err="1">
                <a:solidFill>
                  <a:schemeClr val="accent1"/>
                </a:solidFill>
              </a:rPr>
              <a:t>OutputImage.tif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i="1" dirty="0"/>
              <a:t>Saving PNG: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‘Z:\Stephen\Courses\MATLAB\OutputImage.png’);</a:t>
            </a:r>
          </a:p>
          <a:p>
            <a:pPr lvl="2"/>
            <a:r>
              <a:rPr lang="en-GB" i="1" dirty="0"/>
              <a:t>Saving JPEG: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‘Z:\Stephen\Courses\MATLAB\OutputImage.jpg’);</a:t>
            </a:r>
          </a:p>
          <a:p>
            <a:endParaRPr lang="en-GB" sz="1200" i="1" dirty="0">
              <a:solidFill>
                <a:schemeClr val="accent1"/>
              </a:solidFill>
            </a:endParaRPr>
          </a:p>
          <a:p>
            <a:r>
              <a:rPr lang="en-GB" dirty="0"/>
              <a:t>Possible to save multipage TIFFs, but only in 3D</a:t>
            </a:r>
          </a:p>
          <a:p>
            <a:pPr lvl="1"/>
            <a:r>
              <a:rPr lang="en-GB" dirty="0"/>
              <a:t>Use </a:t>
            </a:r>
            <a:r>
              <a:rPr lang="en-GB" i="1" dirty="0">
                <a:solidFill>
                  <a:schemeClr val="accent1"/>
                </a:solidFill>
              </a:rPr>
              <a:t>‘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‘append’</a:t>
            </a:r>
            <a:r>
              <a:rPr lang="en-GB" dirty="0"/>
              <a:t> key-value pair</a:t>
            </a:r>
          </a:p>
          <a:p>
            <a:pPr lvl="2"/>
            <a:r>
              <a:rPr lang="en-GB" dirty="0"/>
              <a:t>Saving slice 1: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(:,:,1),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dirty="0"/>
              <a:t>Saving slice 2: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(:,:,2),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Saving slice 3: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(:,:,3),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2263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Display an image using </a:t>
            </a:r>
            <a:r>
              <a:rPr lang="en-GB" i="1" dirty="0" err="1"/>
              <a:t>imshow</a:t>
            </a:r>
            <a:endParaRPr lang="en-GB" i="1" dirty="0"/>
          </a:p>
          <a:p>
            <a:pPr lvl="1"/>
            <a:r>
              <a:rPr lang="en-GB" dirty="0"/>
              <a:t>Set intensity display range with optional second argument </a:t>
            </a:r>
            <a:r>
              <a:rPr lang="en-GB" i="1" dirty="0">
                <a:solidFill>
                  <a:schemeClr val="accent1"/>
                </a:solidFill>
              </a:rPr>
              <a:t>[min, max]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69BA8-0146-4578-9DAA-8A40C3E7F275}"/>
              </a:ext>
            </a:extLst>
          </p:cNvPr>
          <p:cNvSpPr txBox="1">
            <a:spLocks/>
          </p:cNvSpPr>
          <p:nvPr/>
        </p:nvSpPr>
        <p:spPr>
          <a:xfrm>
            <a:off x="335360" y="2326385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39559D-1BD6-46E1-8F8D-330CD206EDAA}"/>
              </a:ext>
            </a:extLst>
          </p:cNvPr>
          <p:cNvSpPr txBox="1">
            <a:spLocks/>
          </p:cNvSpPr>
          <p:nvPr/>
        </p:nvSpPr>
        <p:spPr>
          <a:xfrm>
            <a:off x="4176560" y="2326384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Specified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, [5, 80])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BE760A-6CC2-4E15-812C-731F0B1CE0DE}"/>
              </a:ext>
            </a:extLst>
          </p:cNvPr>
          <p:cNvSpPr txBox="1">
            <a:spLocks/>
          </p:cNvSpPr>
          <p:nvPr/>
        </p:nvSpPr>
        <p:spPr>
          <a:xfrm>
            <a:off x="8015442" y="2326381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Auto-scaling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im_im</a:t>
            </a:r>
            <a:r>
              <a:rPr lang="en-GB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4AD64-6907-49B3-9A0D-6C5EA607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8" y="3296739"/>
            <a:ext cx="27813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2C276-888E-4F05-A3E3-8B67AB5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86" y="3296739"/>
            <a:ext cx="2781300" cy="278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4AD95-5CAB-4163-8A0F-B85AB321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68" y="3296739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Changing the colourmap</a:t>
            </a:r>
          </a:p>
          <a:p>
            <a:pPr lvl="1"/>
            <a:r>
              <a:rPr lang="en-GB" dirty="0"/>
              <a:t>Equivalent to ImageJ’s “Lookup tables” (LUTs)</a:t>
            </a:r>
          </a:p>
          <a:p>
            <a:pPr lvl="1"/>
            <a:r>
              <a:rPr lang="en-GB" dirty="0"/>
              <a:t>Select a colourmap with </a:t>
            </a:r>
            <a:r>
              <a:rPr lang="en-GB" i="1" dirty="0">
                <a:solidFill>
                  <a:schemeClr val="accent1"/>
                </a:solidFill>
              </a:rPr>
              <a:t>colormap([name])</a:t>
            </a:r>
          </a:p>
          <a:p>
            <a:pPr lvl="1"/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pPr lvl="1"/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F41DC-1414-43B2-86D7-A8556B8B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3" y="3369372"/>
            <a:ext cx="2340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E0BDC7-4FA1-42B8-88D3-87F2C1F9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4" y="3369372"/>
            <a:ext cx="2340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761B6-EF46-4F1D-AF8B-36412635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5" y="3369372"/>
            <a:ext cx="2340000" cy="234000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9662F75E-C585-4521-8341-D7966BED7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40" y="1482539"/>
            <a:ext cx="2770042" cy="43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C8BAD1-2C83-42A4-91C2-0B9205751F48}"/>
              </a:ext>
            </a:extLst>
          </p:cNvPr>
          <p:cNvSpPr txBox="1"/>
          <p:nvPr/>
        </p:nvSpPr>
        <p:spPr>
          <a:xfrm>
            <a:off x="661397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gray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D5A379-B02B-4BC1-9325-B628BA398509}"/>
              </a:ext>
            </a:extLst>
          </p:cNvPr>
          <p:cNvSpPr txBox="1"/>
          <p:nvPr/>
        </p:nvSpPr>
        <p:spPr>
          <a:xfrm>
            <a:off x="3301268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parula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5926EC-3F87-4DDF-8A29-290182894D41}"/>
              </a:ext>
            </a:extLst>
          </p:cNvPr>
          <p:cNvSpPr txBox="1"/>
          <p:nvPr/>
        </p:nvSpPr>
        <p:spPr>
          <a:xfrm>
            <a:off x="5941139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colormap(‘hot’)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674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26599</TotalTime>
  <Words>6444</Words>
  <Application>Microsoft Office PowerPoint</Application>
  <PresentationFormat>Widescreen</PresentationFormat>
  <Paragraphs>1290</Paragraphs>
  <Slides>81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recap</vt:lpstr>
      <vt:lpstr>Indexing recap</vt:lpstr>
      <vt:lpstr>Indexing recap</vt:lpstr>
      <vt:lpstr>Indexing recap</vt:lpstr>
      <vt:lpstr>Indexing recap</vt:lpstr>
      <vt:lpstr>Indexing recap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Array and matrix operations</vt:lpstr>
      <vt:lpstr>Array and matrix operations</vt:lpstr>
      <vt:lpstr>Array and matrix operations</vt:lpstr>
      <vt:lpstr>Array and matrix operations</vt:lpstr>
      <vt:lpstr>PowerPoint Presentation</vt:lpstr>
      <vt:lpstr>Image loading</vt:lpstr>
      <vt:lpstr>Image saving</vt:lpstr>
      <vt:lpstr>Visualising images</vt:lpstr>
      <vt:lpstr>Visualising images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636</cp:revision>
  <cp:lastPrinted>2019-11-26T12:49:37Z</cp:lastPrinted>
  <dcterms:modified xsi:type="dcterms:W3CDTF">2020-01-27T16:48:16Z</dcterms:modified>
</cp:coreProperties>
</file>